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5" r:id="rId5"/>
    <p:sldId id="276" r:id="rId6"/>
    <p:sldId id="259" r:id="rId7"/>
    <p:sldId id="277" r:id="rId8"/>
    <p:sldId id="286" r:id="rId9"/>
    <p:sldId id="260" r:id="rId10"/>
    <p:sldId id="261" r:id="rId11"/>
    <p:sldId id="264" r:id="rId12"/>
    <p:sldId id="281" r:id="rId13"/>
    <p:sldId id="282" r:id="rId14"/>
    <p:sldId id="284" r:id="rId15"/>
    <p:sldId id="272" r:id="rId16"/>
    <p:sldId id="273" r:id="rId17"/>
    <p:sldId id="266" r:id="rId18"/>
    <p:sldId id="267" r:id="rId19"/>
    <p:sldId id="274" r:id="rId20"/>
    <p:sldId id="268" r:id="rId21"/>
    <p:sldId id="269" r:id="rId22"/>
    <p:sldId id="270" r:id="rId23"/>
    <p:sldId id="275" r:id="rId24"/>
    <p:sldId id="288" r:id="rId25"/>
    <p:sldId id="265" r:id="rId26"/>
    <p:sldId id="280" r:id="rId27"/>
    <p:sldId id="271" r:id="rId28"/>
    <p:sldId id="278" r:id="rId29"/>
    <p:sldId id="279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9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1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CA7A3-5E92-EE4F-AD0D-7ECB4723FEB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386B-66B9-0A4C-A005-9392C6A5A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2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BE9CF-3101-45CC-951F-51179D074B35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F13EB-E8A1-4CB0-97D1-1F9E2A8A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13EB-E8A1-4CB0-97D1-1F9E2A8A9B7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EAD11E-8E0E-4374-818C-E1896EA462B4}" type="datetimeFigureOut">
              <a:rPr lang="en-US" smtClean="0"/>
              <a:t>5/16/14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50D449-2857-4E0F-BD59-1D30DFBF3FA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png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1.png"/><Relationship Id="rId5" Type="http://schemas.openxmlformats.org/officeDocument/2006/relationships/image" Target="../media/image42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8001000" cy="1828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EXPERIMENTAL PRE-COLLEGE MATHEMATICS: </a:t>
            </a:r>
            <a:br>
              <a:rPr lang="en-US" sz="3600" dirty="0" smtClean="0"/>
            </a:br>
            <a:r>
              <a:rPr lang="en-US" sz="3600" dirty="0" smtClean="0"/>
              <a:t>THEORY, PEDAGOGY, TOOLS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SERGEI ABRAMOVICH</a:t>
            </a:r>
          </a:p>
          <a:p>
            <a:pPr algn="ctr"/>
            <a:r>
              <a:rPr lang="en-US" i="1" dirty="0" smtClean="0"/>
              <a:t>STATE UNIVERSITY OF NEW YORK AT POTSDAM, USA</a:t>
            </a:r>
            <a:endParaRPr lang="en-US" i="1" dirty="0"/>
          </a:p>
        </p:txBody>
      </p:sp>
      <p:pic>
        <p:nvPicPr>
          <p:cNvPr id="5" name="Picture 4" descr="Screen shot 2014-05-16 at 9.18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961467"/>
            <a:ext cx="3771900" cy="187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1"/>
            <a:ext cx="6934200" cy="1447800"/>
          </a:xfrm>
        </p:spPr>
        <p:txBody>
          <a:bodyPr/>
          <a:lstStyle/>
          <a:p>
            <a:r>
              <a:rPr lang="en-US" dirty="0" smtClean="0"/>
              <a:t>Euler (continued)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194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“we should take great care not to accept as true such properties of the numbers which we have discovered by observations and … should use such a discovery as an opportunity to investigate more exactly the properties discovered and prove or disprove them”</a:t>
            </a:r>
            <a:endParaRPr lang="en-US" sz="2800" dirty="0"/>
          </a:p>
        </p:txBody>
      </p:sp>
      <p:pic>
        <p:nvPicPr>
          <p:cNvPr id="4" name="Picture 3" descr="Screen shot 2014-05-15 at 1.1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"/>
            <a:ext cx="2044700" cy="264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489" y="457200"/>
            <a:ext cx="7481711" cy="1524000"/>
          </a:xfrm>
        </p:spPr>
        <p:txBody>
          <a:bodyPr/>
          <a:lstStyle/>
          <a:p>
            <a:pPr algn="ctr"/>
            <a:r>
              <a:rPr lang="en-US" dirty="0"/>
              <a:t>Bridging the gap between the past and the </a:t>
            </a:r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696200" cy="472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153787"/>
              </p:ext>
            </p:extLst>
          </p:nvPr>
        </p:nvGraphicFramePr>
        <p:xfrm>
          <a:off x="2209800" y="2514600"/>
          <a:ext cx="56261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4" imgW="5626100" imgH="3898900" progId="Equation.DSMT4">
                  <p:embed/>
                </p:oleObj>
              </mc:Choice>
              <mc:Fallback>
                <p:oleObj name="Equation" r:id="rId4" imgW="5626100" imgH="3898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2514600"/>
                        <a:ext cx="5626100" cy="389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4-05-15 at 1.13.4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352800"/>
            <a:ext cx="1524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Experimental evidence using a computer spreadsheet</a:t>
            </a:r>
            <a:endParaRPr lang="en-US" dirty="0"/>
          </a:p>
        </p:txBody>
      </p:sp>
      <p:pic>
        <p:nvPicPr>
          <p:cNvPr id="8" name="Content Placeholder 7" descr="Screen shot 2014-05-14 at 10.08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" b="6994"/>
          <a:stretch>
            <a:fillRect/>
          </a:stretch>
        </p:blipFill>
        <p:spPr>
          <a:xfrm>
            <a:off x="1981200" y="2438400"/>
            <a:ext cx="6324600" cy="404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shot 2014-05-15 at 1.23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066800"/>
            <a:ext cx="1117600" cy="1104900"/>
          </a:xfrm>
          <a:prstGeom prst="rect">
            <a:avLst/>
          </a:prstGeom>
        </p:spPr>
      </p:pic>
      <p:pic>
        <p:nvPicPr>
          <p:cNvPr id="7" name="Picture 6" descr="Screen shot 2014-05-15 at 1.13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1066800" cy="1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experiment to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exact value of 1.61803...?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13258"/>
              </p:ext>
            </p:extLst>
          </p:nvPr>
        </p:nvGraphicFramePr>
        <p:xfrm>
          <a:off x="3733800" y="2438400"/>
          <a:ext cx="2438400" cy="3851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3" imgW="1066800" imgH="1422400" progId="Equation.DSMT4">
                  <p:embed/>
                </p:oleObj>
              </mc:Choice>
              <mc:Fallback>
                <p:oleObj name="Equation" r:id="rId3" imgW="10668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438400"/>
                        <a:ext cx="2438400" cy="3851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64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experiment to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other contexts for </a:t>
            </a:r>
            <a:r>
              <a:rPr lang="en-US" dirty="0"/>
              <a:t>the number1.61803...?</a:t>
            </a:r>
          </a:p>
        </p:txBody>
      </p:sp>
      <p:pic>
        <p:nvPicPr>
          <p:cNvPr id="5" name="Picture 4" descr="Screen shot 2014-05-14 at 1.1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3505200" cy="375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72200" y="27432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Using </a:t>
            </a:r>
            <a:r>
              <a:rPr lang="en-US" sz="3200" i="1" dirty="0" smtClean="0"/>
              <a:t>The Geometer’s Sketchpad</a:t>
            </a:r>
            <a:endParaRPr lang="en-US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419600"/>
            <a:ext cx="2918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Formal demonstration of the Golden Ratio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45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1"/>
            <a:ext cx="7010400" cy="1447800"/>
          </a:xfrm>
        </p:spPr>
        <p:txBody>
          <a:bodyPr/>
          <a:lstStyle/>
          <a:p>
            <a:r>
              <a:rPr lang="en-US" dirty="0" smtClean="0"/>
              <a:t>Interplay between experiment and theory:  An example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7162800" cy="396240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657600"/>
            <a:ext cx="5334000" cy="333685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96725"/>
              </p:ext>
            </p:extLst>
          </p:nvPr>
        </p:nvGraphicFramePr>
        <p:xfrm>
          <a:off x="5791200" y="34798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1200" y="34798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590259"/>
              </p:ext>
            </p:extLst>
          </p:nvPr>
        </p:nvGraphicFramePr>
        <p:xfrm>
          <a:off x="4267200" y="1828800"/>
          <a:ext cx="2400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" name="Equation" r:id="rId7" imgW="2400300" imgH="495300" progId="Equation.DSMT4">
                  <p:embed/>
                </p:oleObj>
              </mc:Choice>
              <mc:Fallback>
                <p:oleObj name="Equation" r:id="rId7" imgW="2400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7200" y="1828800"/>
                        <a:ext cx="24003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058918"/>
              </p:ext>
            </p:extLst>
          </p:nvPr>
        </p:nvGraphicFramePr>
        <p:xfrm>
          <a:off x="2743200" y="2514600"/>
          <a:ext cx="176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" name="Equation" r:id="rId9" imgW="1765300" imgH="317500" progId="Equation.DSMT4">
                  <p:embed/>
                </p:oleObj>
              </mc:Choice>
              <mc:Fallback>
                <p:oleObj name="Equation" r:id="rId9" imgW="1765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00" y="2514600"/>
                        <a:ext cx="1765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509352"/>
              </p:ext>
            </p:extLst>
          </p:nvPr>
        </p:nvGraphicFramePr>
        <p:xfrm>
          <a:off x="2667000" y="3048000"/>
          <a:ext cx="198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" name="Equation" r:id="rId11" imgW="1981200" imgH="482600" progId="Equation.DSMT4">
                  <p:embed/>
                </p:oleObj>
              </mc:Choice>
              <mc:Fallback>
                <p:oleObj name="Equation" r:id="rId11" imgW="1981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67000" y="3048000"/>
                        <a:ext cx="1981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092996"/>
              </p:ext>
            </p:extLst>
          </p:nvPr>
        </p:nvGraphicFramePr>
        <p:xfrm>
          <a:off x="5334000" y="2743200"/>
          <a:ext cx="287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" name="Equation" r:id="rId13" imgW="2870200" imgH="482600" progId="Equation.DSMT4">
                  <p:embed/>
                </p:oleObj>
              </mc:Choice>
              <mc:Fallback>
                <p:oleObj name="Equation" r:id="rId13" imgW="2870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34000" y="2743200"/>
                        <a:ext cx="2870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6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7848600" cy="1622425"/>
          </a:xfrm>
        </p:spPr>
        <p:txBody>
          <a:bodyPr/>
          <a:lstStyle/>
          <a:p>
            <a:r>
              <a:rPr lang="en-US" dirty="0" smtClean="0"/>
              <a:t>Interplay between experiment and theory: A concept map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29" y="2438400"/>
            <a:ext cx="79513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Structures and descriptors of signature pedagogy </a:t>
            </a:r>
            <a:r>
              <a:rPr lang="en-US" sz="2800" dirty="0" smtClean="0"/>
              <a:t>(Shulman, 2005)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77000" cy="42672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Surface structure </a:t>
            </a:r>
          </a:p>
          <a:p>
            <a:pPr algn="ctr"/>
            <a:r>
              <a:rPr lang="en-US" sz="3200" i="1" dirty="0" smtClean="0"/>
              <a:t>Deep Structure </a:t>
            </a:r>
          </a:p>
          <a:p>
            <a:pPr algn="ctr"/>
            <a:r>
              <a:rPr lang="en-US" sz="3200" i="1" dirty="0" smtClean="0"/>
              <a:t>Implicit structure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u="sng" dirty="0" smtClean="0"/>
              <a:t>Uncertainty </a:t>
            </a:r>
          </a:p>
          <a:p>
            <a:pPr algn="ctr"/>
            <a:r>
              <a:rPr lang="en-US" sz="3200" u="sng" dirty="0" smtClean="0"/>
              <a:t>Engagement </a:t>
            </a:r>
          </a:p>
          <a:p>
            <a:pPr algn="ctr"/>
            <a:r>
              <a:rPr lang="en-US" sz="3200" u="sng" dirty="0" smtClean="0"/>
              <a:t>Formation</a:t>
            </a:r>
            <a:endParaRPr lang="en-US" sz="3200" u="sng" dirty="0"/>
          </a:p>
        </p:txBody>
      </p:sp>
      <p:pic>
        <p:nvPicPr>
          <p:cNvPr id="4" name="Picture 3" descr="Screen shot 2014-05-15 at 1.3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81200"/>
            <a:ext cx="1295400" cy="16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Mathematical experiment as signature pedagogy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934200" cy="38862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7000" dirty="0" smtClean="0"/>
              <a:t>Knowing main ideas and concepts of mathematics</a:t>
            </a:r>
          </a:p>
          <a:p>
            <a:pPr algn="just"/>
            <a:r>
              <a:rPr lang="en-US" sz="7000" dirty="0" smtClean="0"/>
              <a:t>Appreciating connections among concepts (the main goal of experimentation)</a:t>
            </a:r>
          </a:p>
          <a:p>
            <a:pPr algn="just"/>
            <a:r>
              <a:rPr lang="en-US" sz="7000" dirty="0" smtClean="0"/>
              <a:t>Having a toolkit of motivational techniques (computer experimentation)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578" y="304800"/>
            <a:ext cx="7848600" cy="1622425"/>
          </a:xfrm>
        </p:spPr>
        <p:txBody>
          <a:bodyPr/>
          <a:lstStyle/>
          <a:p>
            <a:pPr algn="ctr"/>
            <a:r>
              <a:rPr lang="en-US" dirty="0" smtClean="0"/>
              <a:t>Collateral learning </a:t>
            </a:r>
            <a:br>
              <a:rPr lang="en-US" dirty="0" smtClean="0"/>
            </a:br>
            <a:r>
              <a:rPr lang="en-US" dirty="0" smtClean="0"/>
              <a:t>(John Dewey, 1938)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267" y="2362200"/>
            <a:ext cx="7662333" cy="426720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“Perhaps the greatest of all pedagogical fallacies is the notion that a person learns only the particular thing he is studying at the time”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Elements of collateral learning: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 smtClean="0"/>
              <a:t>Unintentional discovery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Hidden mathematics curriculum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design of a mathematical experiment and its signature pedagogy provide ample opportunities for collateral learning .</a:t>
            </a:r>
          </a:p>
        </p:txBody>
      </p:sp>
      <p:pic>
        <p:nvPicPr>
          <p:cNvPr id="4" name="Picture 3" descr="Screen shot 2014-05-15 at 1.3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435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THE MODERN DAY MATHEMATICAL EXPERIMENT?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USE OF COMPUTING TECHNOLOGIES IN SUPPORT OF (PRE-COLLEGE) MATHEMATICS CURRICULUM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8001000" cy="20034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Two types of technology application: Type I &amp; Type 2</a:t>
            </a:r>
            <a:br>
              <a:rPr lang="en-US" dirty="0" smtClean="0"/>
            </a:br>
            <a:r>
              <a:rPr lang="en-US" sz="3100" dirty="0" smtClean="0"/>
              <a:t>(Maddux, 1984)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858000" cy="381000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ctr"/>
            <a:r>
              <a:rPr lang="en-US" sz="2800" dirty="0" smtClean="0"/>
              <a:t>Type I – surface structure of </a:t>
            </a:r>
          </a:p>
          <a:p>
            <a:pPr algn="ctr"/>
            <a:r>
              <a:rPr lang="en-US" sz="2800" dirty="0" smtClean="0"/>
              <a:t>signature pedagogy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Type II – requires acting at the deep structure of signature pedagogy dealing with uncertainty, motivating engagement, and enabling formation</a:t>
            </a:r>
            <a:endParaRPr lang="en-US" sz="2800" dirty="0"/>
          </a:p>
        </p:txBody>
      </p:sp>
      <p:pic>
        <p:nvPicPr>
          <p:cNvPr id="4" name="Picture 3" descr="Screen shot 2014-05-15 at 1.34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52600"/>
            <a:ext cx="1524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1"/>
            <a:ext cx="7391400" cy="1600200"/>
          </a:xfrm>
        </p:spPr>
        <p:txBody>
          <a:bodyPr/>
          <a:lstStyle/>
          <a:p>
            <a:pPr algn="ctr"/>
            <a:r>
              <a:rPr lang="en-US" dirty="0" smtClean="0"/>
              <a:t>Two styles of assistance in the digital era: Style I &amp; Style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858000" cy="373380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r>
              <a:rPr lang="en-US" sz="2800" dirty="0" smtClean="0"/>
              <a:t>Style I – assistance at the surface structure </a:t>
            </a:r>
          </a:p>
          <a:p>
            <a:r>
              <a:rPr lang="en-US" sz="2800" dirty="0" smtClean="0"/>
              <a:t>Style II – assistance at the deep structure to deal with uncertainty, support engagement, and enable formation</a:t>
            </a:r>
          </a:p>
          <a:p>
            <a:r>
              <a:rPr lang="en-US" sz="2800" dirty="0" smtClean="0"/>
              <a:t>(working in the zone of proximal development)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20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7848600" cy="1622425"/>
          </a:xfrm>
        </p:spPr>
        <p:txBody>
          <a:bodyPr/>
          <a:lstStyle/>
          <a:p>
            <a:r>
              <a:rPr lang="en-US" sz="3600" dirty="0" smtClean="0"/>
              <a:t>Style II assistance in the zone of proximal development:  An example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848600" cy="396240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2133600"/>
            <a:ext cx="5486400" cy="2184400"/>
          </a:xfrm>
          <a:prstGeom prst="rect">
            <a:avLst/>
          </a:prstGeom>
        </p:spPr>
      </p:pic>
      <p:pic>
        <p:nvPicPr>
          <p:cNvPr id="6" name="Picture 5" descr="Screen shot 2014-03-06 at 3.07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4406900" cy="825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733800"/>
            <a:ext cx="5159062" cy="1185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5181600"/>
            <a:ext cx="5600695" cy="1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543800" cy="1241425"/>
          </a:xfrm>
        </p:spPr>
        <p:txBody>
          <a:bodyPr/>
          <a:lstStyle/>
          <a:p>
            <a:pPr algn="ctr"/>
            <a:r>
              <a:rPr lang="en-US" sz="3600" dirty="0" smtClean="0"/>
              <a:t>Technology enabled mathematics pedagogy (TEMP)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8153400" cy="4953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Difference between MP and TEMP: MP lacks empirical </a:t>
            </a:r>
          </a:p>
          <a:p>
            <a:pPr algn="just"/>
            <a:r>
              <a:rPr lang="en-US" sz="2400" dirty="0" smtClean="0"/>
              <a:t>support for conjectures</a:t>
            </a:r>
          </a:p>
          <a:p>
            <a:pPr algn="just"/>
            <a:r>
              <a:rPr lang="en-US" sz="2400" dirty="0" smtClean="0"/>
              <a:t>TEMP has great potential to engage a much broader </a:t>
            </a:r>
          </a:p>
          <a:p>
            <a:pPr algn="just"/>
            <a:r>
              <a:rPr lang="en-US" sz="2400" dirty="0" smtClean="0"/>
              <a:t>student population in mathematical explorations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Four parts of a TEMP-based project:</a:t>
            </a:r>
            <a:endParaRPr lang="en-US" dirty="0"/>
          </a:p>
          <a:p>
            <a:pPr algn="just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3000" y="4800600"/>
            <a:ext cx="14478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Empirical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4800600"/>
            <a:ext cx="14478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Speculative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86400" y="4800600"/>
            <a:ext cx="14478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76444" y="4800600"/>
            <a:ext cx="14478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Reflective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3"/>
            <a:endCxn id="9" idx="1"/>
          </p:cNvCxnSpPr>
          <p:nvPr/>
        </p:nvCxnSpPr>
        <p:spPr>
          <a:xfrm>
            <a:off x="2590800" y="5181600"/>
            <a:ext cx="685800" cy="0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5181600"/>
            <a:ext cx="685800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34200" y="5181600"/>
            <a:ext cx="685800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2"/>
          </p:cNvCxnSpPr>
          <p:nvPr/>
        </p:nvCxnSpPr>
        <p:spPr>
          <a:xfrm>
            <a:off x="8400344" y="5562600"/>
            <a:ext cx="38100" cy="685800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5000" y="6248400"/>
            <a:ext cx="6705600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905000" y="5562600"/>
            <a:ext cx="0" cy="68580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505200" y="5562600"/>
            <a:ext cx="0" cy="68580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248400" y="5562600"/>
            <a:ext cx="38100" cy="68580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teacher-motivated experiment to TEMP</a:t>
            </a:r>
            <a:endParaRPr lang="en-US" sz="2800" dirty="0"/>
          </a:p>
        </p:txBody>
      </p:sp>
      <p:pic>
        <p:nvPicPr>
          <p:cNvPr id="18" name="Picture 17" descr="Screen shot 2014-05-16 at 10.0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410200" cy="4095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447800" y="1143000"/>
            <a:ext cx="6096000" cy="487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57111" y="747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0" y="1295400"/>
            <a:ext cx="14478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Empirical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65156" y="2362200"/>
            <a:ext cx="14478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Speculative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96200" y="3429000"/>
            <a:ext cx="14478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79267" y="4648200"/>
            <a:ext cx="14478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Reflective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2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TEMP may lead to a mathematical frontier:  An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553200" cy="2971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55732"/>
              </p:ext>
            </p:extLst>
          </p:nvPr>
        </p:nvGraphicFramePr>
        <p:xfrm>
          <a:off x="3136900" y="2616200"/>
          <a:ext cx="54483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4" imgW="5448300" imgH="3238500" progId="Equation.DSMT4">
                  <p:embed/>
                </p:oleObj>
              </mc:Choice>
              <mc:Fallback>
                <p:oleObj name="Equation" r:id="rId4" imgW="5448300" imgH="323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6900" y="2616200"/>
                        <a:ext cx="544830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6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Cycles are due to a negative discriminant in the characteristic equation </a:t>
            </a:r>
            <a:endParaRPr lang="en-US" sz="3200" dirty="0"/>
          </a:p>
        </p:txBody>
      </p:sp>
      <p:pic>
        <p:nvPicPr>
          <p:cNvPr id="4" name="Content Placeholder 3" descr="Screen shot 2014-04-29 at 8.39.3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7673"/>
          <a:stretch>
            <a:fillRect/>
          </a:stretch>
        </p:blipFill>
        <p:spPr>
          <a:xfrm>
            <a:off x="1752600" y="1752600"/>
            <a:ext cx="6545943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01785"/>
              </p:ext>
            </p:extLst>
          </p:nvPr>
        </p:nvGraphicFramePr>
        <p:xfrm>
          <a:off x="5943600" y="990600"/>
          <a:ext cx="201705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4" imgW="952500" imgH="215900" progId="Equation.DSMT4">
                  <p:embed/>
                </p:oleObj>
              </mc:Choice>
              <mc:Fallback>
                <p:oleObj name="Equation" r:id="rId4" imgW="952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3600" y="990600"/>
                        <a:ext cx="201705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73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"/>
            <a:ext cx="7543800" cy="1967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Pascal’s triangle to an open problem: 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Fibonacci</a:t>
            </a:r>
            <a:r>
              <a:rPr lang="en-US" sz="2800" dirty="0">
                <a:solidFill>
                  <a:srgbClr val="FF0000"/>
                </a:solidFill>
              </a:rPr>
              <a:t>-like polynomials don’t have complex roots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Screen shot 2014-03-06 at 3.41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33528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487" y="2667000"/>
            <a:ext cx="4711446" cy="20574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835553"/>
              </p:ext>
            </p:extLst>
          </p:nvPr>
        </p:nvGraphicFramePr>
        <p:xfrm>
          <a:off x="1066800" y="5486400"/>
          <a:ext cx="79803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6" imgW="3721100" imgH="254000" progId="Equation.DSMT4">
                  <p:embed/>
                </p:oleObj>
              </mc:Choice>
              <mc:Fallback>
                <p:oleObj name="Equation" r:id="rId6" imgW="37211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5486400"/>
                        <a:ext cx="79803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0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555992" cy="518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TEMP enables: </a:t>
            </a:r>
          </a:p>
          <a:p>
            <a:pPr marL="0" indent="0">
              <a:buNone/>
            </a:pPr>
            <a:r>
              <a:rPr lang="en-US" dirty="0" smtClean="0"/>
              <a:t>Experimental mathematics supported by computing</a:t>
            </a:r>
          </a:p>
          <a:p>
            <a:pPr marL="0" indent="0">
              <a:buNone/>
            </a:pPr>
            <a:r>
              <a:rPr lang="en-US" dirty="0" smtClean="0"/>
              <a:t>Move from experiment to proving</a:t>
            </a:r>
          </a:p>
          <a:p>
            <a:pPr marL="0" indent="0">
              <a:buNone/>
            </a:pPr>
            <a:r>
              <a:rPr lang="en-US" dirty="0" smtClean="0"/>
              <a:t>Collateral learning in the technological paradigm</a:t>
            </a:r>
          </a:p>
          <a:p>
            <a:pPr marL="0" indent="0">
              <a:buNone/>
            </a:pPr>
            <a:r>
              <a:rPr lang="en-US" dirty="0" smtClean="0"/>
              <a:t>Unintentional discovery</a:t>
            </a:r>
          </a:p>
          <a:p>
            <a:pPr marL="0" indent="0">
              <a:buNone/>
            </a:pPr>
            <a:r>
              <a:rPr lang="en-US" dirty="0" smtClean="0"/>
              <a:t>Entering hidden mathematics curriculum</a:t>
            </a:r>
          </a:p>
          <a:p>
            <a:pPr marL="0" indent="0">
              <a:buNone/>
            </a:pPr>
            <a:r>
              <a:rPr lang="en-US" dirty="0" smtClean="0"/>
              <a:t>Opening window to a mathematical frontier</a:t>
            </a:r>
          </a:p>
          <a:p>
            <a:pPr marL="0" indent="0">
              <a:buNone/>
            </a:pPr>
            <a:r>
              <a:rPr lang="en-US" dirty="0" smtClean="0"/>
              <a:t>Development of skills for STEM disciplines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08 at 8.18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98" r="-83698"/>
          <a:stretch>
            <a:fillRect/>
          </a:stretch>
        </p:blipFill>
        <p:spPr>
          <a:xfrm>
            <a:off x="152400" y="533400"/>
            <a:ext cx="9885183" cy="5486400"/>
          </a:xfrm>
        </p:spPr>
      </p:pic>
    </p:spTree>
    <p:extLst>
      <p:ext uri="{BB962C8B-B14F-4D97-AF65-F5344CB8AC3E}">
        <p14:creationId xmlns:p14="http://schemas.microsoft.com/office/powerpoint/2010/main" val="40528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8001000" cy="177482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MATHEMATICAL EXPERIMENT IS LEARNERS’ INQUIRY INTO MATHEMATICAL STRUCTURES REPRESENTED BY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7620000" cy="441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INTERACTIVE GRAPHS </a:t>
            </a:r>
            <a:r>
              <a:rPr lang="en-US" sz="2800" dirty="0" smtClean="0"/>
              <a:t>[e.g., the Graphing Calculator (Pacific Tech)]</a:t>
            </a:r>
          </a:p>
          <a:p>
            <a:pPr algn="ctr"/>
            <a:r>
              <a:rPr lang="en-US" sz="3200" dirty="0" smtClean="0"/>
              <a:t>DYNAMIC GEOMETRIC SHAPES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dirty="0" err="1" smtClean="0"/>
              <a:t>GeoGebra</a:t>
            </a:r>
            <a:r>
              <a:rPr lang="en-US" sz="2800" dirty="0" smtClean="0"/>
              <a:t>, The Geometer’s Sketchpad)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ELECTRONICALLY GENERATED AND CONTROLLED ARRAYS OF NUMBERS</a:t>
            </a:r>
          </a:p>
          <a:p>
            <a:pPr algn="ctr"/>
            <a:r>
              <a:rPr lang="en-US" sz="2800" dirty="0" smtClean="0"/>
              <a:t>(computer spreadsheet)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4800" dirty="0" smtClean="0"/>
          </a:p>
          <a:p>
            <a:r>
              <a:rPr lang="en-US" sz="4800" dirty="0" err="1" smtClean="0"/>
              <a:t>abramovs@potsdam.edu</a:t>
            </a:r>
            <a:endParaRPr lang="en-US" sz="4800" dirty="0" smtClean="0"/>
          </a:p>
          <a:p>
            <a:endParaRPr lang="en-US" sz="4800" dirty="0" smtClean="0"/>
          </a:p>
          <a:p>
            <a:endParaRPr lang="en-US" sz="4800" dirty="0"/>
          </a:p>
          <a:p>
            <a:r>
              <a:rPr lang="en-US" sz="4800" dirty="0" smtClean="0"/>
              <a:t>http://www2.potsdam.edu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9434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Learning is the goal of a mathematical experiment</a:t>
            </a:r>
            <a:endParaRPr lang="en-US" dirty="0"/>
          </a:p>
        </p:txBody>
      </p:sp>
      <p:pic>
        <p:nvPicPr>
          <p:cNvPr id="6" name="Content Placeholder 5" descr="Screen shot 2014-05-15 at 12.35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7" b="17817"/>
          <a:stretch>
            <a:fillRect/>
          </a:stretch>
        </p:blipFill>
        <p:spPr>
          <a:xfrm>
            <a:off x="1676400" y="1981200"/>
            <a:ext cx="6307908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71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1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CURRENT EMPHASIS ON THE USE OF TECHNOLOGY IN THE TEACHING OF MATHEMATICS </a:t>
            </a:r>
            <a:r>
              <a:rPr lang="en-US" sz="1800" dirty="0" smtClean="0"/>
              <a:t>(LITERATURE AVAILABLE IN ENGLISH)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2590800"/>
            <a:ext cx="653415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AUSTRALIA</a:t>
            </a:r>
          </a:p>
          <a:p>
            <a:r>
              <a:rPr lang="en-US" dirty="0" smtClean="0"/>
              <a:t>CANADA</a:t>
            </a:r>
          </a:p>
          <a:p>
            <a:r>
              <a:rPr lang="en-US" dirty="0" smtClean="0"/>
              <a:t>ENGLAND</a:t>
            </a:r>
          </a:p>
          <a:p>
            <a:r>
              <a:rPr lang="en-US" dirty="0" smtClean="0"/>
              <a:t>JAPAN</a:t>
            </a:r>
          </a:p>
          <a:p>
            <a:r>
              <a:rPr lang="en-US" dirty="0" smtClean="0"/>
              <a:t>SERBIA</a:t>
            </a:r>
          </a:p>
          <a:p>
            <a:r>
              <a:rPr lang="en-US" dirty="0" smtClean="0"/>
              <a:t>SINGAPORE</a:t>
            </a:r>
          </a:p>
          <a:p>
            <a:r>
              <a:rPr lang="en-US" dirty="0" smtClean="0"/>
              <a:t>US</a:t>
            </a:r>
            <a:endParaRPr lang="en-US" dirty="0"/>
          </a:p>
        </p:txBody>
      </p:sp>
      <p:pic>
        <p:nvPicPr>
          <p:cNvPr id="5" name="Picture 4" descr="Screen shot 2014-05-16 at 1.3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57400"/>
            <a:ext cx="1098993" cy="77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4-05-16 at 1.34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362200"/>
            <a:ext cx="1096537" cy="74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14-05-16 at 1.35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1106714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4-05-16 at 1.37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95800"/>
            <a:ext cx="11049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shot 2014-05-16 at 1.39.5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0"/>
            <a:ext cx="1227577" cy="74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shot 2014-05-16 at 1.39.0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81400"/>
            <a:ext cx="1143000" cy="793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reen shot 2014-05-16 at 1.38.2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419600"/>
            <a:ext cx="1066800" cy="73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7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72390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McCall (1923) – in a seminal book “How to experiment in education” –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7315200" cy="3429000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sz="3400" dirty="0" smtClean="0"/>
              <a:t>Teachers </a:t>
            </a:r>
            <a:r>
              <a:rPr lang="en-US" sz="3400" dirty="0"/>
              <a:t>of mathematics need </a:t>
            </a:r>
            <a:r>
              <a:rPr lang="en-US" sz="3400" dirty="0" smtClean="0"/>
              <a:t>to have</a:t>
            </a:r>
          </a:p>
          <a:p>
            <a:pPr algn="ctr"/>
            <a:r>
              <a:rPr lang="en-US" sz="3400" dirty="0" smtClean="0"/>
              <a:t> experience in asking questions</a:t>
            </a:r>
          </a:p>
          <a:p>
            <a:pPr algn="ctr"/>
            <a:endParaRPr lang="en-US" sz="3400" dirty="0"/>
          </a:p>
          <a:p>
            <a:pPr algn="ctr"/>
            <a:r>
              <a:rPr lang="en-US" sz="3400" dirty="0" smtClean="0"/>
              <a:t>Mathematical experiment motivates asking “Why” and 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“What if” questions</a:t>
            </a:r>
          </a:p>
          <a:p>
            <a:pPr algn="ctr"/>
            <a:endParaRPr lang="en-US" sz="3400" dirty="0" smtClean="0"/>
          </a:p>
          <a:p>
            <a:pPr algn="ctr"/>
            <a:r>
              <a:rPr lang="en-US" sz="3400" dirty="0" smtClean="0"/>
              <a:t>“</a:t>
            </a:r>
            <a:r>
              <a:rPr lang="en-US" sz="3400" dirty="0"/>
              <a:t>..activities are much more effective than conversations in provoking questions” (Forum of Education, 1928)</a:t>
            </a:r>
          </a:p>
          <a:p>
            <a:pPr algn="ctr"/>
            <a:endParaRPr lang="en-US" sz="3400" dirty="0"/>
          </a:p>
          <a:p>
            <a:pPr algn="ctr"/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676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Experiment is a milieu where “teachers join their pupils in becoming question askers</a:t>
            </a:r>
            <a:r>
              <a:rPr lang="en-US" sz="2400" dirty="0" smtClean="0">
                <a:solidFill>
                  <a:srgbClr val="FF0000"/>
                </a:solidFill>
              </a:rPr>
              <a:t>”.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4-05-15 at 1.37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0"/>
            <a:ext cx="1435100" cy="2136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to ask questions through analyzing 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3200" dirty="0" smtClean="0"/>
          </a:p>
          <a:p>
            <a:r>
              <a:rPr lang="en-US" dirty="0" err="1" smtClean="0"/>
              <a:t>Pólya</a:t>
            </a:r>
            <a:r>
              <a:rPr lang="en-US" dirty="0" smtClean="0"/>
              <a:t> (1963): “</a:t>
            </a:r>
            <a:r>
              <a:rPr lang="en-US" i="1" dirty="0"/>
              <a:t>For efficient learning</a:t>
            </a:r>
            <a:r>
              <a:rPr lang="en-US" i="1" dirty="0" smtClean="0"/>
              <a:t>,</a:t>
            </a:r>
          </a:p>
          <a:p>
            <a:pPr marL="82296" indent="0">
              <a:buNone/>
            </a:pPr>
            <a:r>
              <a:rPr lang="en-US" i="1" dirty="0" smtClean="0"/>
              <a:t> </a:t>
            </a:r>
            <a:r>
              <a:rPr lang="en-US" i="1" dirty="0"/>
              <a:t>an exploratory phase should </a:t>
            </a:r>
            <a:r>
              <a:rPr lang="en-US" i="1" dirty="0" smtClean="0"/>
              <a:t>precede</a:t>
            </a:r>
          </a:p>
          <a:p>
            <a:pPr marL="82296" indent="0">
              <a:buNone/>
            </a:pPr>
            <a:r>
              <a:rPr lang="en-US" i="1" dirty="0" smtClean="0"/>
              <a:t> </a:t>
            </a:r>
            <a:r>
              <a:rPr lang="en-US" i="1" dirty="0"/>
              <a:t>the phase of verbalization and concept </a:t>
            </a:r>
            <a:r>
              <a:rPr lang="en-US" i="1" dirty="0" smtClean="0"/>
              <a:t>formation</a:t>
            </a:r>
            <a:r>
              <a:rPr lang="en-US" dirty="0" smtClean="0"/>
              <a:t>.” </a:t>
            </a:r>
          </a:p>
          <a:p>
            <a:endParaRPr lang="en-US" dirty="0"/>
          </a:p>
          <a:p>
            <a:r>
              <a:rPr lang="en-US" dirty="0" err="1" smtClean="0"/>
              <a:t>Freudenthal</a:t>
            </a:r>
            <a:r>
              <a:rPr lang="en-US" dirty="0" smtClean="0"/>
              <a:t> </a:t>
            </a:r>
            <a:r>
              <a:rPr lang="en-US" dirty="0"/>
              <a:t>(1973): “</a:t>
            </a:r>
            <a:r>
              <a:rPr lang="en-US" i="1" dirty="0"/>
              <a:t>[P</a:t>
            </a:r>
            <a:r>
              <a:rPr lang="en-US" i="1" dirty="0" smtClean="0"/>
              <a:t>]</a:t>
            </a:r>
            <a:r>
              <a:rPr lang="en-US" i="1" dirty="0" err="1" smtClean="0"/>
              <a:t>eople</a:t>
            </a:r>
            <a:r>
              <a:rPr lang="en-US" i="1" dirty="0" smtClean="0"/>
              <a:t> </a:t>
            </a:r>
            <a:r>
              <a:rPr lang="en-US" i="1" dirty="0"/>
              <a:t>never experience </a:t>
            </a:r>
            <a:endParaRPr lang="en-US" i="1" dirty="0" smtClean="0"/>
          </a:p>
          <a:p>
            <a:pPr marL="82296" indent="0">
              <a:buNone/>
            </a:pPr>
            <a:r>
              <a:rPr lang="en-US" i="1" dirty="0" smtClean="0"/>
              <a:t>mathematics </a:t>
            </a:r>
            <a:r>
              <a:rPr lang="en-US" i="1" dirty="0"/>
              <a:t>as an activity of solving problems, </a:t>
            </a:r>
            <a:endParaRPr lang="en-US" i="1" dirty="0" smtClean="0"/>
          </a:p>
          <a:p>
            <a:pPr marL="82296" indent="0">
              <a:buNone/>
            </a:pPr>
            <a:r>
              <a:rPr lang="en-US" i="1" dirty="0" smtClean="0"/>
              <a:t>except </a:t>
            </a:r>
            <a:r>
              <a:rPr lang="en-US" i="1" dirty="0"/>
              <a:t>according to fixed rules.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Halmos</a:t>
            </a:r>
            <a:r>
              <a:rPr lang="en-US" dirty="0" smtClean="0"/>
              <a:t> </a:t>
            </a:r>
            <a:r>
              <a:rPr lang="en-US" dirty="0"/>
              <a:t>(1975): “</a:t>
            </a:r>
            <a:r>
              <a:rPr lang="en-US" i="1" dirty="0"/>
              <a:t>The best way to teach </a:t>
            </a:r>
            <a:r>
              <a:rPr lang="en-US" i="1" dirty="0" smtClean="0"/>
              <a:t>teachers</a:t>
            </a:r>
          </a:p>
          <a:p>
            <a:pPr marL="82296" indent="0">
              <a:buNone/>
            </a:pPr>
            <a:r>
              <a:rPr lang="en-US" i="1" dirty="0" smtClean="0"/>
              <a:t> </a:t>
            </a:r>
            <a:r>
              <a:rPr lang="en-US" i="1" dirty="0"/>
              <a:t>is to make them ask and do what they, in turn, </a:t>
            </a:r>
            <a:endParaRPr lang="en-US" i="1" dirty="0" smtClean="0"/>
          </a:p>
          <a:p>
            <a:pPr marL="82296" indent="0">
              <a:buNone/>
            </a:pPr>
            <a:r>
              <a:rPr lang="en-US" i="1" dirty="0" smtClean="0"/>
              <a:t>will </a:t>
            </a:r>
            <a:r>
              <a:rPr lang="en-US" i="1" dirty="0"/>
              <a:t>make their students ask and do.”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5-15 at 12.4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200400"/>
            <a:ext cx="1371600" cy="1371600"/>
          </a:xfrm>
          <a:prstGeom prst="rect">
            <a:avLst/>
          </a:prstGeom>
        </p:spPr>
      </p:pic>
      <p:pic>
        <p:nvPicPr>
          <p:cNvPr id="6" name="Picture 5" descr="Screen shot 2014-05-15 at 12.44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1219200" cy="1658776"/>
          </a:xfrm>
          <a:prstGeom prst="rect">
            <a:avLst/>
          </a:prstGeom>
        </p:spPr>
      </p:pic>
      <p:pic>
        <p:nvPicPr>
          <p:cNvPr id="7" name="Picture 6" descr="Screen shot 2014-05-15 at 12.54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600"/>
            <a:ext cx="1295400" cy="16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Teacher-motivated experiment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29689" y="1828800"/>
            <a:ext cx="1600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366FF"/>
                </a:solidFill>
              </a:rPr>
              <a:t>Asking ” Why” and “What if” questions.</a:t>
            </a:r>
            <a:endParaRPr lang="en-US" sz="2600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3581400"/>
            <a:ext cx="144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We write what we see!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638800"/>
            <a:ext cx="1980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15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6600"/>
                </a:solidFill>
              </a:rPr>
              <a:t>10 + 5</a:t>
            </a:r>
          </a:p>
          <a:p>
            <a:r>
              <a:rPr lang="en-US" sz="2800" dirty="0">
                <a:solidFill>
                  <a:srgbClr val="3366FF"/>
                </a:solidFill>
              </a:rPr>
              <a:t>55</a:t>
            </a:r>
            <a:r>
              <a:rPr lang="en-US" sz="2800" dirty="0" smtClean="0"/>
              <a:t>= </a:t>
            </a:r>
            <a:r>
              <a:rPr lang="en-US" sz="2800" dirty="0" smtClean="0">
                <a:solidFill>
                  <a:srgbClr val="FF6600"/>
                </a:solidFill>
              </a:rPr>
              <a:t>45 + 10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5638800"/>
            <a:ext cx="32301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10</a:t>
            </a:r>
            <a:r>
              <a:rPr lang="en-US" sz="2800" dirty="0" smtClean="0"/>
              <a:t> = </a:t>
            </a:r>
            <a:r>
              <a:rPr lang="en-US" sz="2800" dirty="0">
                <a:solidFill>
                  <a:srgbClr val="FF6600"/>
                </a:solidFill>
              </a:rPr>
              <a:t>(6 – 3)</a:t>
            </a:r>
            <a:r>
              <a:rPr lang="en-US" sz="2800" dirty="0" smtClean="0"/>
              <a:t>3 +</a:t>
            </a:r>
            <a:r>
              <a:rPr lang="en-US" sz="2800" dirty="0" smtClean="0">
                <a:solidFill>
                  <a:srgbClr val="008000"/>
                </a:solidFill>
              </a:rPr>
              <a:t>1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66</a:t>
            </a:r>
            <a:r>
              <a:rPr lang="en-US" sz="2800" dirty="0" smtClean="0"/>
              <a:t> = </a:t>
            </a:r>
            <a:r>
              <a:rPr lang="en-US" sz="2800" dirty="0">
                <a:solidFill>
                  <a:srgbClr val="FF6600"/>
                </a:solidFill>
              </a:rPr>
              <a:t>(55 – 45)</a:t>
            </a:r>
            <a:r>
              <a:rPr lang="en-US" sz="2800" dirty="0" smtClean="0"/>
              <a:t>3 + </a:t>
            </a:r>
            <a:r>
              <a:rPr lang="en-US" sz="2800" dirty="0" smtClean="0">
                <a:solidFill>
                  <a:srgbClr val="008000"/>
                </a:solidFill>
              </a:rPr>
              <a:t>36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8" name="Picture 17" descr="Screen shot 2014-05-16 at 10.0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410200" cy="4095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57111" y="747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8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Observation: the bedrock of a mathematical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7696200" cy="4191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Euler</a:t>
            </a:r>
            <a:r>
              <a:rPr lang="en-US" sz="2800" dirty="0" smtClean="0"/>
              <a:t> </a:t>
            </a:r>
            <a:r>
              <a:rPr lang="en-US" sz="2000" dirty="0" smtClean="0"/>
              <a:t>(in </a:t>
            </a:r>
            <a:r>
              <a:rPr lang="en-US" sz="2000" dirty="0" err="1" smtClean="0"/>
              <a:t>Commentationes</a:t>
            </a:r>
            <a:r>
              <a:rPr lang="en-US" sz="2000" dirty="0" smtClean="0"/>
              <a:t> </a:t>
            </a:r>
            <a:r>
              <a:rPr lang="en-US" sz="2000" dirty="0" err="1" smtClean="0"/>
              <a:t>Arithmeticae</a:t>
            </a:r>
            <a:r>
              <a:rPr lang="en-US" sz="2000" dirty="0" smtClean="0"/>
              <a:t>): </a:t>
            </a:r>
          </a:p>
          <a:p>
            <a:r>
              <a:rPr lang="en-US" sz="2800" dirty="0" smtClean="0"/>
              <a:t>“the properties of numbers known today</a:t>
            </a:r>
          </a:p>
          <a:p>
            <a:r>
              <a:rPr lang="en-US" sz="2800" dirty="0" smtClean="0"/>
              <a:t> have been mostly discovered by observation, and discovered long before their truth has been confirmed by rigid demonstration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4" name="Picture 3" descr="Screen shot 2014-05-15 at 1.1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216400"/>
            <a:ext cx="2044700" cy="264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1433</TotalTime>
  <Words>841</Words>
  <Application>Microsoft Macintosh PowerPoint</Application>
  <PresentationFormat>On-screen Show (4:3)</PresentationFormat>
  <Paragraphs>155</Paragraphs>
  <Slides>30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Solstice</vt:lpstr>
      <vt:lpstr>Equation</vt:lpstr>
      <vt:lpstr>EXPERIMENTAL PRE-COLLEGE MATHEMATICS:  THEORY, PEDAGOGY, TOOLS</vt:lpstr>
      <vt:lpstr>WHAT IS THE MODERN DAY MATHEMATICAL EXPERIMENT?</vt:lpstr>
      <vt:lpstr>MATHEMATICAL EXPERIMENT IS LEARNERS’ INQUIRY INTO MATHEMATICAL STRUCTURES REPRESENTED BY</vt:lpstr>
      <vt:lpstr>Learning is the goal of a mathematical experiment</vt:lpstr>
      <vt:lpstr>CURRENT EMPHASIS ON THE USE OF TECHNOLOGY IN THE TEACHING OF MATHEMATICS (LITERATURE AVAILABLE IN ENGLISH)</vt:lpstr>
      <vt:lpstr>McCall (1923) – in a seminal book “How to experiment in education” – </vt:lpstr>
      <vt:lpstr>Learning to ask questions through analyzing experimental results</vt:lpstr>
      <vt:lpstr>Teacher-motivated experiment</vt:lpstr>
      <vt:lpstr>Observation: the bedrock of a mathematical experiment</vt:lpstr>
      <vt:lpstr>Euler (continued)</vt:lpstr>
      <vt:lpstr>Bridging the gap between the past and the present</vt:lpstr>
      <vt:lpstr>Experimental evidence using a computer spreadsheet</vt:lpstr>
      <vt:lpstr>From experiment to theory</vt:lpstr>
      <vt:lpstr>From experiment to theory</vt:lpstr>
      <vt:lpstr>Interplay between experiment and theory:  An example</vt:lpstr>
      <vt:lpstr>Interplay between experiment and theory: A concept map</vt:lpstr>
      <vt:lpstr>Structures and descriptors of signature pedagogy (Shulman, 2005)</vt:lpstr>
      <vt:lpstr>Mathematical experiment as signature pedagogy</vt:lpstr>
      <vt:lpstr>Collateral learning  (John Dewey, 1938)</vt:lpstr>
      <vt:lpstr>Two types of technology application: Type I &amp; Type 2 (Maddux, 1984)</vt:lpstr>
      <vt:lpstr>Two styles of assistance in the digital era: Style I &amp; Style 2</vt:lpstr>
      <vt:lpstr>Style II assistance in the zone of proximal development:  An example</vt:lpstr>
      <vt:lpstr>Technology enabled mathematics pedagogy (TEMP)</vt:lpstr>
      <vt:lpstr>From teacher-motivated experiment to TEMP</vt:lpstr>
      <vt:lpstr>TEMP may lead to a mathematical frontier:  An example</vt:lpstr>
      <vt:lpstr>Cycles are due to a negative discriminant in the characteristic equation </vt:lpstr>
      <vt:lpstr>   From Pascal’s triangle to an open problem:  Fibonacci-like polynomials don’t have complex roots </vt:lpstr>
      <vt:lpstr>Conclusion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PRE-COLLEGE MATHEMATICS:  THEORY, PEDAGOGY, TOOLS</dc:title>
  <dc:creator>Sergei</dc:creator>
  <cp:lastModifiedBy>Sergei Abramovich</cp:lastModifiedBy>
  <cp:revision>71</cp:revision>
  <cp:lastPrinted>2014-05-16T17:50:08Z</cp:lastPrinted>
  <dcterms:created xsi:type="dcterms:W3CDTF">2014-03-04T00:59:00Z</dcterms:created>
  <dcterms:modified xsi:type="dcterms:W3CDTF">2014-05-16T17:51:04Z</dcterms:modified>
</cp:coreProperties>
</file>